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FC7"/>
    <a:srgbClr val="26374B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18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CFEF1-2E88-E646-A99D-93EC0DB2D22C}" type="datetimeFigureOut">
              <a:rPr lang="en-US" smtClean="0"/>
              <a:t>9/24/15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7EB0-AEEB-C744-BAD0-812E2F8A9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1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2E0D9-C4C6-B144-92E9-4E0D31DDAA26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uraspace.org/about_fedora" TargetMode="External"/><Relationship Id="rId3" Type="http://schemas.openxmlformats.org/officeDocument/2006/relationships/hyperlink" Target="http://repository.neu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764295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209643" y="6222144"/>
            <a:ext cx="5139765" cy="665740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solidFill>
                  <a:srgbClr val="236FC7"/>
                </a:solidFill>
                <a:latin typeface="Gotham Book"/>
                <a:cs typeface="Gotham Book"/>
              </a:rPr>
              <a:t>repository.library.northeastern.edu</a:t>
            </a:r>
            <a:endParaRPr lang="en-US" sz="2000" dirty="0" smtClean="0">
              <a:solidFill>
                <a:srgbClr val="236FC7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Library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5" name="Picture 4" descr="2015-09-24_09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49" y="231944"/>
            <a:ext cx="7514302" cy="53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2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41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History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 – late 2000’s: Various proprietary repos</a:t>
            </a:r>
          </a:p>
          <a:p>
            <a:r>
              <a:rPr lang="en-US" dirty="0" smtClean="0"/>
              <a:t>2010: Beta </a:t>
            </a:r>
            <a:r>
              <a:rPr lang="en-US" dirty="0" smtClean="0">
                <a:solidFill>
                  <a:srgbClr val="236FC7"/>
                </a:solidFill>
                <a:hlinkClick r:id="rId2"/>
              </a:rPr>
              <a:t>Fedora</a:t>
            </a:r>
            <a:r>
              <a:rPr lang="en-US" dirty="0" smtClean="0">
                <a:solidFill>
                  <a:srgbClr val="236FC7"/>
                </a:solidFill>
              </a:rPr>
              <a:t> </a:t>
            </a:r>
            <a:r>
              <a:rPr lang="en-US" dirty="0" smtClean="0"/>
              <a:t>Repo: </a:t>
            </a:r>
            <a:r>
              <a:rPr lang="en-US" dirty="0" smtClean="0">
                <a:hlinkClick r:id="rId3"/>
              </a:rPr>
              <a:t>repository.neu.edu</a:t>
            </a:r>
            <a:endParaRPr lang="en-US" dirty="0" smtClean="0"/>
          </a:p>
          <a:p>
            <a:r>
              <a:rPr lang="en-US" dirty="0" smtClean="0"/>
              <a:t>Summer 2013: Development begins on a new Fedora repo with a Hydra interface</a:t>
            </a:r>
          </a:p>
          <a:p>
            <a:r>
              <a:rPr lang="en-US" dirty="0" smtClean="0"/>
              <a:t>Fall 2014: Soft launch to faculty and staff</a:t>
            </a:r>
          </a:p>
          <a:p>
            <a:r>
              <a:rPr lang="en-US" dirty="0" smtClean="0"/>
              <a:t>January 2014: Informal usability testing</a:t>
            </a:r>
          </a:p>
          <a:p>
            <a:r>
              <a:rPr lang="en-US" dirty="0" smtClean="0"/>
              <a:t>Spring 2015: Full launch to internal and external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4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79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DRS Goals and User Population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26374B"/>
                </a:solidFill>
              </a:rPr>
              <a:t>Why Use the DRS?</a:t>
            </a:r>
            <a:endParaRPr lang="en-US" dirty="0" smtClean="0">
              <a:solidFill>
                <a:srgbClr val="26374B"/>
              </a:solidFill>
            </a:endParaRPr>
          </a:p>
          <a:p>
            <a:pPr marL="685800" lvl="1"/>
            <a:r>
              <a:rPr lang="en-US" dirty="0">
                <a:solidFill>
                  <a:srgbClr val="26374B"/>
                </a:solidFill>
              </a:rPr>
              <a:t>To reliably </a:t>
            </a:r>
            <a:r>
              <a:rPr lang="en-US" b="1" dirty="0">
                <a:solidFill>
                  <a:srgbClr val="26374B"/>
                </a:solidFill>
              </a:rPr>
              <a:t>store </a:t>
            </a:r>
            <a:r>
              <a:rPr lang="en-US" dirty="0">
                <a:solidFill>
                  <a:srgbClr val="26374B"/>
                </a:solidFill>
              </a:rPr>
              <a:t>and preserve work in one secure location.</a:t>
            </a:r>
          </a:p>
          <a:p>
            <a:pPr marL="685800" lvl="1"/>
            <a:r>
              <a:rPr lang="en-US" dirty="0">
                <a:solidFill>
                  <a:srgbClr val="26374B"/>
                </a:solidFill>
              </a:rPr>
              <a:t>To easily </a:t>
            </a:r>
            <a:r>
              <a:rPr lang="en-US" b="1" dirty="0">
                <a:solidFill>
                  <a:srgbClr val="26374B"/>
                </a:solidFill>
              </a:rPr>
              <a:t>share</a:t>
            </a:r>
            <a:r>
              <a:rPr lang="en-US" dirty="0">
                <a:solidFill>
                  <a:srgbClr val="26374B"/>
                </a:solidFill>
              </a:rPr>
              <a:t> valued work with colleagues.</a:t>
            </a:r>
          </a:p>
          <a:p>
            <a:pPr marL="685800" lvl="1"/>
            <a:r>
              <a:rPr lang="en-US" dirty="0">
                <a:solidFill>
                  <a:srgbClr val="26374B"/>
                </a:solidFill>
              </a:rPr>
              <a:t>To efficiently </a:t>
            </a:r>
            <a:r>
              <a:rPr lang="en-US" b="1" dirty="0">
                <a:solidFill>
                  <a:srgbClr val="26374B"/>
                </a:solidFill>
              </a:rPr>
              <a:t>discover</a:t>
            </a:r>
            <a:r>
              <a:rPr lang="en-US" dirty="0">
                <a:solidFill>
                  <a:srgbClr val="26374B"/>
                </a:solidFill>
              </a:rPr>
              <a:t> scholarly content and projects produced at Northeastern</a:t>
            </a:r>
            <a:r>
              <a:rPr lang="en-US" dirty="0" smtClean="0">
                <a:solidFill>
                  <a:srgbClr val="26374B"/>
                </a:solidFill>
              </a:rPr>
              <a:t>.</a:t>
            </a:r>
          </a:p>
          <a:p>
            <a:pPr marL="285750"/>
            <a:r>
              <a:rPr lang="en-US" dirty="0" smtClean="0">
                <a:solidFill>
                  <a:srgbClr val="26374B"/>
                </a:solidFill>
              </a:rPr>
              <a:t>Who is it for?</a:t>
            </a:r>
          </a:p>
          <a:p>
            <a:pPr marL="685800" lvl="1"/>
            <a:r>
              <a:rPr lang="en-US" dirty="0">
                <a:solidFill>
                  <a:srgbClr val="26374B"/>
                </a:solidFill>
              </a:rPr>
              <a:t>Searching and browsing: anyone</a:t>
            </a:r>
          </a:p>
          <a:p>
            <a:pPr marL="685800" lvl="1"/>
            <a:r>
              <a:rPr lang="en-US" dirty="0">
                <a:solidFill>
                  <a:srgbClr val="26374B"/>
                </a:solidFill>
              </a:rPr>
              <a:t>Depositing: faculty </a:t>
            </a:r>
            <a:r>
              <a:rPr lang="en-US" dirty="0" smtClean="0">
                <a:solidFill>
                  <a:srgbClr val="26374B"/>
                </a:solidFill>
              </a:rPr>
              <a:t>and some </a:t>
            </a:r>
            <a:r>
              <a:rPr lang="en-US" dirty="0">
                <a:solidFill>
                  <a:srgbClr val="26374B"/>
                </a:solidFill>
              </a:rPr>
              <a:t>staff</a:t>
            </a:r>
          </a:p>
          <a:p>
            <a:pPr marL="285750"/>
            <a:endParaRPr lang="en-US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25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79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DRS </a:t>
            </a:r>
            <a:r>
              <a:rPr lang="en-US" dirty="0" smtClean="0">
                <a:solidFill>
                  <a:srgbClr val="26374B"/>
                </a:solidFill>
              </a:rPr>
              <a:t>Structure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786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6374B"/>
                </a:solidFill>
              </a:rPr>
              <a:t>The DRS is organized hierarchically according to the NU structure: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5" name="Picture 4" descr="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" y="3015777"/>
            <a:ext cx="7705344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4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26374B"/>
                </a:solidFill>
              </a:rPr>
              <a:t>DRS </a:t>
            </a:r>
            <a:r>
              <a:rPr lang="en-US" dirty="0" smtClean="0">
                <a:solidFill>
                  <a:srgbClr val="26374B"/>
                </a:solidFill>
              </a:rPr>
              <a:t>Structure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301895" cy="46492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6374B"/>
                </a:solidFill>
              </a:rPr>
              <a:t>The DRS contains a few different digital object types:</a:t>
            </a:r>
          </a:p>
          <a:p>
            <a:pPr marL="0" indent="0">
              <a:buNone/>
            </a:pPr>
            <a:endParaRPr lang="en-US" sz="2200" dirty="0" smtClean="0">
              <a:solidFill>
                <a:srgbClr val="26374B"/>
              </a:solidFill>
            </a:endParaRPr>
          </a:p>
          <a:p>
            <a:r>
              <a:rPr lang="en-US" sz="3000" dirty="0" smtClean="0">
                <a:solidFill>
                  <a:srgbClr val="26374B"/>
                </a:solidFill>
              </a:rPr>
              <a:t>Communities</a:t>
            </a:r>
          </a:p>
          <a:p>
            <a:r>
              <a:rPr lang="en-US" sz="3000" dirty="0" smtClean="0">
                <a:solidFill>
                  <a:srgbClr val="26374B"/>
                </a:solidFill>
              </a:rPr>
              <a:t>Regular Collections</a:t>
            </a:r>
          </a:p>
          <a:p>
            <a:r>
              <a:rPr lang="en-US" sz="3000" dirty="0" smtClean="0">
                <a:solidFill>
                  <a:srgbClr val="26374B"/>
                </a:solidFill>
              </a:rPr>
              <a:t>Smart Collections</a:t>
            </a:r>
          </a:p>
          <a:p>
            <a:r>
              <a:rPr lang="en-US" sz="3000" dirty="0" smtClean="0">
                <a:solidFill>
                  <a:srgbClr val="26374B"/>
                </a:solidFill>
              </a:rPr>
              <a:t>Files</a:t>
            </a:r>
          </a:p>
          <a:p>
            <a:r>
              <a:rPr lang="en-US" sz="3000" dirty="0" smtClean="0">
                <a:solidFill>
                  <a:srgbClr val="26374B"/>
                </a:solidFill>
              </a:rPr>
              <a:t>Faculty</a:t>
            </a:r>
            <a:endParaRPr lang="en-US" sz="3000" dirty="0">
              <a:solidFill>
                <a:srgbClr val="26374B"/>
              </a:solidFill>
            </a:endParaRPr>
          </a:p>
        </p:txBody>
      </p:sp>
      <p:pic>
        <p:nvPicPr>
          <p:cNvPr id="3" name="Picture 2" descr="NUgraphPortO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04" y="274638"/>
            <a:ext cx="5034925" cy="63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9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72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DRS </a:t>
            </a:r>
            <a:r>
              <a:rPr lang="en-US" dirty="0" smtClean="0">
                <a:solidFill>
                  <a:srgbClr val="26374B"/>
                </a:solidFill>
              </a:rPr>
              <a:t>Features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6" name="Picture 5" descr="2015-09-24_10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8" b="14312"/>
          <a:stretch/>
        </p:blipFill>
        <p:spPr>
          <a:xfrm>
            <a:off x="787400" y="1256362"/>
            <a:ext cx="7548779" cy="54027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9860" y="1281369"/>
            <a:ext cx="1733555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Link to library homepage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069641" y="1308822"/>
            <a:ext cx="2208477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Download Queue and User Area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746139" y="1980133"/>
            <a:ext cx="2316909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Persistent Full DRS Search Box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065176" y="1843521"/>
            <a:ext cx="1359421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Breadcrumbs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341700" y="1718061"/>
            <a:ext cx="1581155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Link to DRS homepage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068662" y="2905411"/>
            <a:ext cx="2095174" cy="461665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Scoped search for communities and collections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2479" y="6399473"/>
            <a:ext cx="1733555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Not pictured: Sets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62479" y="4092031"/>
            <a:ext cx="1088511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Multiple views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66133" y="4727055"/>
            <a:ext cx="674062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Facets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806305" y="5909172"/>
            <a:ext cx="1733555" cy="27699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Result customizations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329493" y="5253989"/>
            <a:ext cx="1733555" cy="461665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Direct download options &amp; Download Queue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163836" y="6160006"/>
            <a:ext cx="909313" cy="646331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236F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Report-a-problem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4299540"/>
      </p:ext>
    </p:extLst>
  </p:cSld>
  <p:clrMapOvr>
    <a:masterClrMapping/>
  </p:clrMapOvr>
</p:sld>
</file>

<file path=ppt/theme/theme1.xml><?xml version="1.0" encoding="utf-8"?>
<a:theme xmlns:a="http://schemas.openxmlformats.org/drawingml/2006/main" name="DRS">
  <a:themeElements>
    <a:clrScheme name="D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205</Words>
  <Application>Microsoft Macintosh PowerPoint</Application>
  <PresentationFormat>On-screen Show (4:3)</PresentationFormat>
  <Paragraphs>44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DRS</vt:lpstr>
      <vt:lpstr>PowerPoint Presentation</vt:lpstr>
      <vt:lpstr>History</vt:lpstr>
      <vt:lpstr>DRS Goals and User Population</vt:lpstr>
      <vt:lpstr>DRS Structure</vt:lpstr>
      <vt:lpstr>DRS Structure</vt:lpstr>
      <vt:lpstr>DRS Features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Sarah Sweeney</cp:lastModifiedBy>
  <cp:revision>10</cp:revision>
  <dcterms:created xsi:type="dcterms:W3CDTF">2015-09-24T13:39:02Z</dcterms:created>
  <dcterms:modified xsi:type="dcterms:W3CDTF">2015-09-24T15:01:10Z</dcterms:modified>
</cp:coreProperties>
</file>